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0" r:id="rId5"/>
  </p:sldMasterIdLst>
  <p:notesMasterIdLst>
    <p:notesMasterId r:id="rId53"/>
  </p:notesMasterIdLst>
  <p:handoutMasterIdLst>
    <p:handoutMasterId r:id="rId54"/>
  </p:handoutMasterIdLst>
  <p:sldIdLst>
    <p:sldId id="256" r:id="rId6"/>
    <p:sldId id="257" r:id="rId7"/>
    <p:sldId id="338" r:id="rId8"/>
    <p:sldId id="339" r:id="rId9"/>
    <p:sldId id="340" r:id="rId10"/>
    <p:sldId id="341" r:id="rId11"/>
    <p:sldId id="376" r:id="rId12"/>
    <p:sldId id="396" r:id="rId13"/>
    <p:sldId id="342" r:id="rId14"/>
    <p:sldId id="343" r:id="rId15"/>
    <p:sldId id="344" r:id="rId16"/>
    <p:sldId id="378" r:id="rId17"/>
    <p:sldId id="377" r:id="rId18"/>
    <p:sldId id="346" r:id="rId19"/>
    <p:sldId id="347" r:id="rId20"/>
    <p:sldId id="348" r:id="rId21"/>
    <p:sldId id="379" r:id="rId22"/>
    <p:sldId id="349" r:id="rId23"/>
    <p:sldId id="380" r:id="rId24"/>
    <p:sldId id="350" r:id="rId25"/>
    <p:sldId id="383" r:id="rId26"/>
    <p:sldId id="353" r:id="rId27"/>
    <p:sldId id="354" r:id="rId28"/>
    <p:sldId id="382" r:id="rId29"/>
    <p:sldId id="384" r:id="rId30"/>
    <p:sldId id="385" r:id="rId31"/>
    <p:sldId id="386" r:id="rId32"/>
    <p:sldId id="395" r:id="rId33"/>
    <p:sldId id="358" r:id="rId34"/>
    <p:sldId id="359" r:id="rId35"/>
    <p:sldId id="387" r:id="rId36"/>
    <p:sldId id="361" r:id="rId37"/>
    <p:sldId id="388" r:id="rId38"/>
    <p:sldId id="362" r:id="rId39"/>
    <p:sldId id="364" r:id="rId40"/>
    <p:sldId id="389" r:id="rId41"/>
    <p:sldId id="365" r:id="rId42"/>
    <p:sldId id="366" r:id="rId43"/>
    <p:sldId id="390" r:id="rId44"/>
    <p:sldId id="367" r:id="rId45"/>
    <p:sldId id="368" r:id="rId46"/>
    <p:sldId id="391" r:id="rId47"/>
    <p:sldId id="370" r:id="rId48"/>
    <p:sldId id="393" r:id="rId49"/>
    <p:sldId id="372" r:id="rId50"/>
    <p:sldId id="392" r:id="rId51"/>
    <p:sldId id="394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Stephenso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912"/>
    <a:srgbClr val="BA22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41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78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2C02424-9E94-4DF9-B165-6A7C7C649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8867AF4F-024D-4D0C-A75F-D7C012F15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F13EF4-CB63-460D-BD57-F56D4266DBE0}" type="slidenum">
              <a:rPr lang="en-US" smtClean="0">
                <a:cs typeface="Arial" pitchFamily="34" charset="0"/>
              </a:rPr>
              <a:pPr/>
              <a:t>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C63C5F-7310-427D-BB5F-A3D9235480FC}" type="slidenum">
              <a:rPr lang="en-US" smtClean="0">
                <a:cs typeface="Arial" pitchFamily="34" charset="0"/>
              </a:rPr>
              <a:pPr/>
              <a:t>10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5A1E57-83C4-43B6-AEB1-6B02F443012C}" type="slidenum">
              <a:rPr lang="en-US" smtClean="0">
                <a:cs typeface="Arial" pitchFamily="34" charset="0"/>
              </a:rPr>
              <a:pPr/>
              <a:t>11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FEB13B-00B0-43B2-862D-6A6D520D6489}" type="slidenum">
              <a:rPr lang="en-US" smtClean="0">
                <a:cs typeface="Arial" pitchFamily="34" charset="0"/>
              </a:rPr>
              <a:pPr/>
              <a:t>12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BBC4C9-A6E0-46AE-BD6D-4AA8F826773F}" type="slidenum">
              <a:rPr lang="en-US" smtClean="0">
                <a:cs typeface="Arial" pitchFamily="34" charset="0"/>
              </a:rPr>
              <a:pPr/>
              <a:t>13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0B113-A018-4ED4-B4A1-96B3B9191001}" type="slidenum">
              <a:rPr lang="en-US" smtClean="0">
                <a:cs typeface="Arial" pitchFamily="34" charset="0"/>
              </a:rPr>
              <a:pPr/>
              <a:t>14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7E788-6627-499C-92F0-DE0E28AF5471}" type="slidenum">
              <a:rPr lang="en-US" smtClean="0">
                <a:cs typeface="Arial" pitchFamily="34" charset="0"/>
              </a:rPr>
              <a:pPr/>
              <a:t>15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71E19-85DD-4B7A-B524-FC44BF0BDD35}" type="slidenum">
              <a:rPr lang="en-US" smtClean="0">
                <a:cs typeface="Arial" pitchFamily="34" charset="0"/>
              </a:rPr>
              <a:pPr/>
              <a:t>16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99980-D5F8-450F-B132-541346272BC8}" type="slidenum">
              <a:rPr lang="en-US" smtClean="0">
                <a:cs typeface="Arial" pitchFamily="34" charset="0"/>
              </a:rPr>
              <a:pPr/>
              <a:t>17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913C6D-72B2-4553-A1B4-5341D4029CFB}" type="slidenum">
              <a:rPr lang="en-US" smtClean="0">
                <a:cs typeface="Arial" pitchFamily="34" charset="0"/>
              </a:rPr>
              <a:pPr/>
              <a:t>18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4471C-8EB0-47E5-92E9-4449818EB089}" type="slidenum">
              <a:rPr lang="en-US" smtClean="0">
                <a:cs typeface="Arial" pitchFamily="34" charset="0"/>
              </a:rPr>
              <a:pPr/>
              <a:t>19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48379-8E21-4DF4-BFDB-CADE4C174176}" type="slidenum">
              <a:rPr lang="en-US" smtClean="0">
                <a:cs typeface="Arial" pitchFamily="34" charset="0"/>
              </a:rPr>
              <a:pPr/>
              <a:t>2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DD1580-1656-4D3B-9321-EAEC94842BDC}" type="slidenum">
              <a:rPr lang="en-US" smtClean="0">
                <a:cs typeface="Arial" pitchFamily="34" charset="0"/>
              </a:rPr>
              <a:pPr/>
              <a:t>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EE5F2-A027-44CA-A2A0-C7990DEB1384}" type="slidenum">
              <a:rPr lang="en-US" smtClean="0">
                <a:cs typeface="Arial" pitchFamily="34" charset="0"/>
              </a:rPr>
              <a:pPr/>
              <a:t>21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632A4-F27F-41DD-B5B5-D657A4E864EB}" type="slidenum">
              <a:rPr lang="en-US" smtClean="0">
                <a:cs typeface="Arial" pitchFamily="34" charset="0"/>
              </a:rPr>
              <a:pPr/>
              <a:t>22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196C84-9549-4004-AFBC-F5EB1EF058BB}" type="slidenum">
              <a:rPr lang="en-US" smtClean="0">
                <a:cs typeface="Arial" pitchFamily="34" charset="0"/>
              </a:rPr>
              <a:pPr/>
              <a:t>23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202DC-F47B-45A4-9FA4-5CDEE795E141}" type="slidenum">
              <a:rPr lang="en-US" smtClean="0">
                <a:cs typeface="Arial" pitchFamily="34" charset="0"/>
              </a:rPr>
              <a:pPr/>
              <a:t>24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0753B4-BE64-4E89-85CB-EFCEBEB80895}" type="slidenum">
              <a:rPr lang="en-US" smtClean="0">
                <a:cs typeface="Arial" pitchFamily="34" charset="0"/>
              </a:rPr>
              <a:pPr/>
              <a:t>25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94DF20-6CAC-48AD-822A-8CEC40E263EA}" type="slidenum">
              <a:rPr lang="en-US" smtClean="0">
                <a:cs typeface="Arial" pitchFamily="34" charset="0"/>
              </a:rPr>
              <a:pPr/>
              <a:t>26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D73929-BFA3-498B-A629-27BA2F15CAB1}" type="slidenum">
              <a:rPr lang="en-US" smtClean="0">
                <a:cs typeface="Arial" pitchFamily="34" charset="0"/>
              </a:rPr>
              <a:pPr/>
              <a:t>27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99685-D7C0-4CE8-9C74-6E5B2B32D19E}" type="slidenum">
              <a:rPr lang="en-US" smtClean="0">
                <a:cs typeface="Arial" pitchFamily="34" charset="0"/>
              </a:rPr>
              <a:pPr/>
              <a:t>28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07E3E0-FF82-475D-95CB-C3BB2F416ECC}" type="slidenum">
              <a:rPr lang="en-US" smtClean="0">
                <a:cs typeface="Arial" pitchFamily="34" charset="0"/>
              </a:rPr>
              <a:pPr/>
              <a:t>29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857FE-3B52-463A-8C57-717FBDB4D669}" type="slidenum">
              <a:rPr lang="en-US" smtClean="0">
                <a:cs typeface="Arial" pitchFamily="34" charset="0"/>
              </a:rPr>
              <a:pPr/>
              <a:t>3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C016F7-BB6F-428E-9FC0-AC5455293F51}" type="slidenum">
              <a:rPr lang="en-US" smtClean="0">
                <a:cs typeface="Arial" pitchFamily="34" charset="0"/>
              </a:rPr>
              <a:pPr/>
              <a:t>30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F7FF20-5BF3-4F0A-8F4B-948208E9A3DC}" type="slidenum">
              <a:rPr lang="en-US" smtClean="0">
                <a:cs typeface="Arial" pitchFamily="34" charset="0"/>
              </a:rPr>
              <a:pPr/>
              <a:t>31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4F1552-6464-43E7-89FD-715181A615BC}" type="slidenum">
              <a:rPr lang="en-US" smtClean="0">
                <a:cs typeface="Arial" pitchFamily="34" charset="0"/>
              </a:rPr>
              <a:pPr/>
              <a:t>32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57A5C6-C23E-4DE6-8413-3D6057A2ACAD}" type="slidenum">
              <a:rPr lang="en-US" smtClean="0">
                <a:cs typeface="Arial" pitchFamily="34" charset="0"/>
              </a:rPr>
              <a:pPr/>
              <a:t>33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5A870-BA95-42F5-8BCB-E218CEDB0319}" type="slidenum">
              <a:rPr lang="en-US" smtClean="0">
                <a:cs typeface="Arial" pitchFamily="34" charset="0"/>
              </a:rPr>
              <a:pPr/>
              <a:t>34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1848CE-CCDB-452C-B959-9FB34E046BCB}" type="slidenum">
              <a:rPr lang="en-US" smtClean="0">
                <a:cs typeface="Arial" pitchFamily="34" charset="0"/>
              </a:rPr>
              <a:pPr/>
              <a:t>35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E8990E-9E82-480E-85E5-A51D618DE33C}" type="slidenum">
              <a:rPr lang="en-US" smtClean="0">
                <a:cs typeface="Arial" pitchFamily="34" charset="0"/>
              </a:rPr>
              <a:pPr/>
              <a:t>36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5EA602-6DC6-49F1-973D-D0E99A40AAB1}" type="slidenum">
              <a:rPr lang="en-US" smtClean="0">
                <a:cs typeface="Arial" pitchFamily="34" charset="0"/>
              </a:rPr>
              <a:pPr/>
              <a:t>37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3AAB6E-71D2-4411-8C69-CF56A327BF4E}" type="slidenum">
              <a:rPr lang="en-US" smtClean="0">
                <a:cs typeface="Arial" pitchFamily="34" charset="0"/>
              </a:rPr>
              <a:pPr/>
              <a:t>38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86A8E-414D-4A55-B9F3-078732F1DD4B}" type="slidenum">
              <a:rPr lang="en-US" smtClean="0">
                <a:cs typeface="Arial" pitchFamily="34" charset="0"/>
              </a:rPr>
              <a:pPr/>
              <a:t>39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FC5F0-BE1D-4727-9E8C-5151141A05B5}" type="slidenum">
              <a:rPr lang="en-US" smtClean="0">
                <a:cs typeface="Arial" pitchFamily="34" charset="0"/>
              </a:rPr>
              <a:pPr/>
              <a:t>4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A4A46-4ACA-4B92-8091-3C7A01C73026}" type="slidenum">
              <a:rPr lang="en-US" smtClean="0">
                <a:cs typeface="Arial" pitchFamily="34" charset="0"/>
              </a:rPr>
              <a:pPr/>
              <a:t>40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790C2A-B9EB-4E3C-822A-F94FC4EF9427}" type="slidenum">
              <a:rPr lang="en-US" smtClean="0">
                <a:cs typeface="Arial" pitchFamily="34" charset="0"/>
              </a:rPr>
              <a:pPr/>
              <a:t>41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B44FFB-C2BB-4B62-873F-42C925DE88BE}" type="slidenum">
              <a:rPr lang="en-US" smtClean="0">
                <a:cs typeface="Arial" pitchFamily="34" charset="0"/>
              </a:rPr>
              <a:pPr/>
              <a:t>42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13CE2C-59D6-4A75-9D53-129E911666BB}" type="slidenum">
              <a:rPr lang="en-US" smtClean="0">
                <a:cs typeface="Arial" pitchFamily="34" charset="0"/>
              </a:rPr>
              <a:pPr/>
              <a:t>43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512179-38FE-48A2-AA3C-42F8AD9ACD7D}" type="slidenum">
              <a:rPr lang="en-US" smtClean="0">
                <a:cs typeface="Arial" pitchFamily="34" charset="0"/>
              </a:rPr>
              <a:pPr/>
              <a:t>44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348454-A890-4B76-937F-906EE3C91487}" type="slidenum">
              <a:rPr lang="en-US" smtClean="0">
                <a:cs typeface="Arial" pitchFamily="34" charset="0"/>
              </a:rPr>
              <a:pPr/>
              <a:t>45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387E6-F32F-49AF-BA4C-BBE128C22B44}" type="slidenum">
              <a:rPr lang="en-US" smtClean="0">
                <a:cs typeface="Arial" pitchFamily="34" charset="0"/>
              </a:rPr>
              <a:pPr/>
              <a:t>46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387E6-F32F-49AF-BA4C-BBE128C22B44}" type="slidenum">
              <a:rPr lang="en-US" smtClean="0">
                <a:cs typeface="Arial" pitchFamily="34" charset="0"/>
              </a:rPr>
              <a:pPr/>
              <a:t>47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F1B4B5-6782-4FB7-8714-86C47E116ACB}" type="slidenum">
              <a:rPr lang="en-US" smtClean="0">
                <a:cs typeface="Arial" pitchFamily="34" charset="0"/>
              </a:rPr>
              <a:pPr/>
              <a:t>5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453B35-646D-42BB-9D9A-59537A850595}" type="slidenum">
              <a:rPr lang="en-US" smtClean="0">
                <a:cs typeface="Arial" pitchFamily="34" charset="0"/>
              </a:rPr>
              <a:pPr/>
              <a:t>6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033035-877B-4A15-BB3F-42619410153A}" type="slidenum">
              <a:rPr lang="en-US" smtClean="0">
                <a:cs typeface="Arial" pitchFamily="34" charset="0"/>
              </a:rPr>
              <a:pPr/>
              <a:t>7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99685-D7C0-4CE8-9C74-6E5B2B32D19E}" type="slidenum">
              <a:rPr lang="en-US" smtClean="0">
                <a:cs typeface="Arial" pitchFamily="34" charset="0"/>
              </a:rPr>
              <a:pPr/>
              <a:t>8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BD6CFF-EC80-4948-91CE-10C38E3A3C1C}" type="slidenum">
              <a:rPr lang="en-US" smtClean="0">
                <a:cs typeface="Arial" pitchFamily="34" charset="0"/>
              </a:rPr>
              <a:pPr/>
              <a:t>9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55929-9D02-4ED0-B45B-00C22D5B5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A65A3-89DE-4FD3-8C81-70C6BED7ED76}" type="datetime1">
              <a:rPr lang="en-US"/>
              <a:pPr>
                <a:defRPr/>
              </a:pPr>
              <a:t>3/25/2014</a:t>
            </a:fld>
            <a:r>
              <a:rPr lang="en-US"/>
              <a:t>Chapter 6</a:t>
            </a: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58F75-595C-45E5-8073-5E582BBFC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04F8-A247-4B9B-97D4-29666E34AD52}" type="datetime1">
              <a:rPr lang="en-US"/>
              <a:pPr>
                <a:defRPr/>
              </a:pPr>
              <a:t>3/25/2014</a:t>
            </a:fld>
            <a:r>
              <a:rPr lang="en-US"/>
              <a:t>Chapter 6</a:t>
            </a:r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D9E39-46A8-4B42-AA22-F71A7DC83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E9E53-669E-4F9D-869B-951B853352DC}" type="datetime1">
              <a:rPr lang="en-US"/>
              <a:pPr>
                <a:defRPr/>
              </a:pPr>
              <a:t>3/25/2014</a:t>
            </a:fld>
            <a:r>
              <a:rPr lang="en-US"/>
              <a:t>Chapter 6</a:t>
            </a: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FFD8C-6B70-4156-A8DC-27560EBC3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F6E53-4DFD-4AB5-95BB-89329FC2FA5D}" type="datetime1">
              <a:rPr lang="en-US"/>
              <a:pPr>
                <a:defRPr/>
              </a:pPr>
              <a:t>3/25/2014</a:t>
            </a:fld>
            <a:r>
              <a:rPr lang="en-US"/>
              <a:t>Chapter 6</a:t>
            </a:r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C7E96-6012-4B62-8ABB-1579208B7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5A109-1BB9-456B-B555-CBBBB61D4652}" type="datetime1">
              <a:rPr lang="en-US"/>
              <a:pPr>
                <a:defRPr/>
              </a:pPr>
              <a:t>3/25/2014</a:t>
            </a:fld>
            <a:r>
              <a:rPr lang="en-US"/>
              <a:t>Chapter 6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2D003-7EA6-4D11-8869-570A404E1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97C74-DE63-462A-9C30-125EDE678241}" type="datetime1">
              <a:rPr lang="en-US"/>
              <a:pPr>
                <a:defRPr/>
              </a:pPr>
              <a:t>3/25/2014</a:t>
            </a:fld>
            <a:r>
              <a:rPr lang="en-US"/>
              <a:t>Chapter 6</a:t>
            </a:r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 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7E98D-8280-4218-9B9D-7FBD2361D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64F0B-00AD-4F31-834B-FCB12C835894}" type="datetime1">
              <a:rPr lang="en-US"/>
              <a:pPr>
                <a:defRPr/>
              </a:pPr>
              <a:t>3/25/2014</a:t>
            </a:fld>
            <a:r>
              <a:rPr lang="en-US"/>
              <a:t>Chapter 6</a:t>
            </a:r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 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64288-D622-4DC0-B100-084D4B0A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5845B-ED05-4869-B0E1-21C9C95E8E4A}" type="datetime1">
              <a:rPr lang="en-US"/>
              <a:pPr>
                <a:defRPr/>
              </a:pPr>
              <a:t>3/25/2014</a:t>
            </a:fld>
            <a:r>
              <a:rPr lang="en-US"/>
              <a:t>Chapter 6</a:t>
            </a:r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 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6C542-2515-46F9-8FCE-2720EE69D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6901B-4A7B-4752-AF89-6E4112D252B0}" type="datetime1">
              <a:rPr lang="en-US"/>
              <a:pPr>
                <a:defRPr/>
              </a:pPr>
              <a:t>3/25/2014</a:t>
            </a:fld>
            <a:r>
              <a:rPr lang="en-US"/>
              <a:t>Chapter 6</a:t>
            </a:r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2A49F-E1EE-4F0E-B5D5-FCE138EE2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E3A69-C3F3-4783-910A-5F8E128D9F78}" type="datetime1">
              <a:rPr lang="en-US"/>
              <a:pPr>
                <a:defRPr/>
              </a:pPr>
              <a:t>3/25/2014</a:t>
            </a:fld>
            <a:r>
              <a:rPr lang="en-US"/>
              <a:t>Chapter 6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2011 Pearson Education, Inc. Publishing as Prentice Hall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A9EF-B924-45A3-BA1D-180B13446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5F8CD-55ED-47A9-9D8F-E820F01B64D2}" type="datetime1">
              <a:rPr lang="en-US"/>
              <a:pPr>
                <a:defRPr/>
              </a:pPr>
              <a:t>3/25/2014</a:t>
            </a:fld>
            <a:r>
              <a:rPr lang="en-US"/>
              <a:t>Chapter 6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0" y="62484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Copyright © 2011 Pearson Education, Inc. Publishing as Prentice Hall 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Arial" charset="0"/>
              </a:defRPr>
            </a:lvl1pPr>
          </a:lstStyle>
          <a:p>
            <a:pPr>
              <a:defRPr/>
            </a:pPr>
            <a:fld id="{92B6F396-17F8-4A99-B699-97563CCE2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8672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8672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8672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8672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8672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8673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8673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8673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8673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4385C2-595E-43DF-A816-03BDF77C0626}" type="datetime1">
              <a:rPr lang="en-US"/>
              <a:pPr>
                <a:defRPr/>
              </a:pPr>
              <a:t>3/25/2014</a:t>
            </a:fld>
            <a:r>
              <a:rPr lang="en-US"/>
              <a:t>Chapter 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>
    <p:zoom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419600"/>
            <a:ext cx="7848600" cy="17526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Chapter 6 </a:t>
            </a:r>
          </a:p>
          <a:p>
            <a:pPr eaLnBrk="1" hangingPunct="1"/>
            <a:r>
              <a:rPr lang="en-US" sz="3600" b="1" dirty="0" smtClean="0"/>
              <a:t>Determining System Requirements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914400" y="457200"/>
            <a:ext cx="7467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75000"/>
              </a:lnSpc>
            </a:pPr>
            <a:endParaRPr lang="en-US" sz="4000" b="1" dirty="0">
              <a:solidFill>
                <a:schemeClr val="tx2"/>
              </a:solidFill>
            </a:endParaRPr>
          </a:p>
          <a:p>
            <a:pPr algn="ctr">
              <a:lnSpc>
                <a:spcPct val="75000"/>
              </a:lnSpc>
            </a:pPr>
            <a:endParaRPr lang="en-US" sz="4000" b="1" dirty="0">
              <a:solidFill>
                <a:schemeClr val="tx2"/>
              </a:solidFill>
            </a:endParaRPr>
          </a:p>
          <a:p>
            <a:pPr algn="ctr"/>
            <a:r>
              <a:rPr lang="en-US" sz="4000" b="1" dirty="0">
                <a:solidFill>
                  <a:schemeClr val="tx2"/>
                </a:solidFill>
              </a:rPr>
              <a:t>Modern Systems Analysis</a:t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>and Design</a:t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2400" b="1" dirty="0">
                <a:solidFill>
                  <a:schemeClr val="tx2"/>
                </a:solidFill>
              </a:rPr>
              <a:t>Sixth Edition</a:t>
            </a:r>
            <a:r>
              <a:rPr lang="en-US" sz="4000" b="1" dirty="0">
                <a:solidFill>
                  <a:schemeClr val="tx2"/>
                </a:solidFill>
              </a:rPr>
              <a:t/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/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Jeffrey A. </a:t>
            </a:r>
            <a:r>
              <a:rPr lang="en-US" sz="2800" b="1" dirty="0" err="1">
                <a:solidFill>
                  <a:schemeClr val="tx2"/>
                </a:solidFill>
              </a:rPr>
              <a:t>Hoffer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br>
              <a:rPr lang="en-US" sz="2800" b="1" dirty="0">
                <a:solidFill>
                  <a:schemeClr val="tx2"/>
                </a:solidFill>
              </a:rPr>
            </a:br>
            <a:r>
              <a:rPr lang="en-US" sz="2800" b="1" dirty="0">
                <a:solidFill>
                  <a:schemeClr val="tx2"/>
                </a:solidFill>
              </a:rPr>
              <a:t>Joey F. George</a:t>
            </a:r>
            <a:br>
              <a:rPr lang="en-US" sz="2800" b="1" dirty="0">
                <a:solidFill>
                  <a:schemeClr val="tx2"/>
                </a:solidFill>
              </a:rPr>
            </a:br>
            <a:r>
              <a:rPr lang="en-US" sz="2800" b="1" dirty="0">
                <a:solidFill>
                  <a:schemeClr val="tx2"/>
                </a:solidFill>
              </a:rPr>
              <a:t>Joseph S. </a:t>
            </a:r>
            <a:r>
              <a:rPr lang="en-US" sz="2800" b="1" dirty="0" err="1">
                <a:solidFill>
                  <a:schemeClr val="tx2"/>
                </a:solidFill>
              </a:rPr>
              <a:t>Valacich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69252C-3FFF-4D01-9138-2701624C3D78}" type="slidenum">
              <a:rPr lang="en-US" smtClean="0">
                <a:cs typeface="Arial" pitchFamily="34" charset="0"/>
              </a:rPr>
              <a:pPr/>
              <a:t>10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024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1.1- </a:t>
            </a:r>
            <a:r>
              <a:rPr lang="en-US" dirty="0" smtClean="0"/>
              <a:t>Interviewing and Listening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algn="just" eaLnBrk="1" hangingPunct="1"/>
            <a:r>
              <a:rPr lang="en-US" dirty="0" smtClean="0"/>
              <a:t>One of the primary ways analysts gather information about an information systems project</a:t>
            </a:r>
          </a:p>
          <a:p>
            <a:pPr algn="just" eaLnBrk="1" hangingPunct="1"/>
            <a:r>
              <a:rPr lang="en-US" b="1" dirty="0" smtClean="0"/>
              <a:t>Interview Guide </a:t>
            </a:r>
            <a:r>
              <a:rPr lang="en-US" dirty="0" smtClean="0"/>
              <a:t>is a document for developing, planning and conducting an interview.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6E73BDB-7E26-4295-B5DC-B496E47012CC}" type="slidenum">
              <a:rPr lang="en-US" smtClean="0">
                <a:cs typeface="Arial" pitchFamily="34" charset="0"/>
              </a:rPr>
              <a:pPr/>
              <a:t>11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126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Guidelines for Effective Interviewing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Plan the interview.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dirty="0" smtClean="0"/>
              <a:t>Prepare interviewee: appointment, priming questions.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Prepare agenda, checklist, questions.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/>
              <a:t>Listen carefully and take notes (tape record if permitted).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Review notes within 48 hours.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Be neutral.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Seek diverse views.</a:t>
            </a: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371600"/>
          </a:xfrm>
        </p:spPr>
        <p:txBody>
          <a:bodyPr/>
          <a:lstStyle/>
          <a:p>
            <a:pPr eaLnBrk="1" hangingPunct="1"/>
            <a:r>
              <a:rPr lang="en-US" smtClean="0"/>
              <a:t>Interviewing and Listening (Cont.)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C495124-5C3D-477F-94F8-DFCE1139BEF8}" type="slidenum">
              <a:rPr lang="en-US" smtClean="0">
                <a:cs typeface="Arial" pitchFamily="34" charset="0"/>
              </a:rPr>
              <a:pPr/>
              <a:t>12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2293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pic>
        <p:nvPicPr>
          <p:cNvPr id="12294" name="Picture 7" descr="Nonam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371600"/>
            <a:ext cx="441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8" descr="Nonam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91050" y="1371600"/>
            <a:ext cx="44005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2133600" y="57150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FIGURE 6-2 </a:t>
            </a:r>
            <a:r>
              <a:rPr lang="en-US"/>
              <a:t>Typical interview guide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Choosing Interview Questions</a:t>
            </a:r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/>
          <a:lstStyle/>
          <a:p>
            <a:pPr algn="just" eaLnBrk="1" hangingPunct="1"/>
            <a:r>
              <a:rPr lang="en-US" dirty="0" smtClean="0"/>
              <a:t>Each question in an interview guide can include both verbal and non-verbal information.</a:t>
            </a:r>
          </a:p>
          <a:p>
            <a:pPr lvl="1" algn="just" eaLnBrk="1" hangingPunct="1"/>
            <a:r>
              <a:rPr lang="en-US" b="1" dirty="0" smtClean="0"/>
              <a:t>Open-ended questions</a:t>
            </a:r>
            <a:r>
              <a:rPr lang="en-US" dirty="0" smtClean="0"/>
              <a:t>: questions that have no pre-specified answers</a:t>
            </a:r>
          </a:p>
          <a:p>
            <a:pPr lvl="1" algn="just" eaLnBrk="1" hangingPunct="1"/>
            <a:r>
              <a:rPr lang="en-US" b="1" dirty="0" smtClean="0"/>
              <a:t>Closed-ended questions</a:t>
            </a:r>
            <a:r>
              <a:rPr lang="en-US" dirty="0" smtClean="0"/>
              <a:t>: questions that ask those responding to choose from among a set of specified responses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9EA737-BA45-4CEF-B456-E89A72A5584A}" type="slidenum">
              <a:rPr lang="en-US" smtClean="0">
                <a:cs typeface="Arial" pitchFamily="34" charset="0"/>
              </a:rPr>
              <a:pPr/>
              <a:t>13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331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5BDC26-CF8B-4EF8-BF1B-F4522C2A7DCA}" type="slidenum">
              <a:rPr lang="en-US" smtClean="0">
                <a:cs typeface="Arial" pitchFamily="34" charset="0"/>
              </a:rPr>
              <a:pPr/>
              <a:t>14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434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1.2- </a:t>
            </a:r>
            <a:r>
              <a:rPr lang="en-US" sz="4000" dirty="0" smtClean="0"/>
              <a:t>Interviewing Groups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Drawbacks to individual interviews:</a:t>
            </a:r>
          </a:p>
          <a:p>
            <a:pPr lvl="1" algn="just" eaLnBrk="1" hangingPunct="1"/>
            <a:r>
              <a:rPr lang="en-US" dirty="0" smtClean="0"/>
              <a:t>Contradictions and inconsistencies between interviewees</a:t>
            </a:r>
          </a:p>
          <a:p>
            <a:pPr lvl="1" algn="just" eaLnBrk="1" hangingPunct="1"/>
            <a:r>
              <a:rPr lang="en-US" dirty="0" smtClean="0"/>
              <a:t>Follow-up discussions are time consuming</a:t>
            </a:r>
          </a:p>
          <a:p>
            <a:pPr lvl="1" algn="just" eaLnBrk="1" hangingPunct="1"/>
            <a:r>
              <a:rPr lang="en-US" dirty="0" smtClean="0"/>
              <a:t>New interviews may reveal new questions that require additional interviews with those interviewed earlier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DEF1CF4-1D89-42FC-B724-3699072FF308}" type="slidenum">
              <a:rPr lang="en-US" smtClean="0">
                <a:cs typeface="Arial" pitchFamily="34" charset="0"/>
              </a:rPr>
              <a:pPr/>
              <a:t>15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5364" name="Date Placeholder 5"/>
          <p:cNvSpPr>
            <a:spLocks noGrp="1"/>
          </p:cNvSpPr>
          <p:nvPr>
            <p:ph type="dt" sz="quarter" idx="12"/>
          </p:nvPr>
        </p:nvSpPr>
        <p:spPr>
          <a:xfrm>
            <a:off x="533400" y="5715000"/>
            <a:ext cx="2133600" cy="476250"/>
          </a:xfrm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Interviewing Groups (Cont.)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505200"/>
          </a:xfrm>
        </p:spPr>
        <p:txBody>
          <a:bodyPr/>
          <a:lstStyle/>
          <a:p>
            <a:pPr eaLnBrk="1" hangingPunct="1"/>
            <a:r>
              <a:rPr lang="en-US" dirty="0" smtClean="0"/>
              <a:t>Interviewing several key people together</a:t>
            </a:r>
          </a:p>
          <a:p>
            <a:pPr lvl="1" eaLnBrk="1" hangingPunct="1"/>
            <a:r>
              <a:rPr lang="en-US" dirty="0" smtClean="0"/>
              <a:t>Advantages</a:t>
            </a:r>
          </a:p>
          <a:p>
            <a:pPr lvl="2" eaLnBrk="1" hangingPunct="1"/>
            <a:r>
              <a:rPr lang="en-US" sz="2000" dirty="0" smtClean="0"/>
              <a:t>More effective use of time</a:t>
            </a:r>
          </a:p>
          <a:p>
            <a:pPr lvl="2" eaLnBrk="1" hangingPunct="1"/>
            <a:r>
              <a:rPr lang="en-US" sz="2000" dirty="0" smtClean="0"/>
              <a:t>Can hear agreements and disagreements at once</a:t>
            </a:r>
          </a:p>
          <a:p>
            <a:pPr lvl="2" eaLnBrk="1" hangingPunct="1"/>
            <a:r>
              <a:rPr lang="en-US" sz="2000" dirty="0" smtClean="0"/>
              <a:t>Opportunity for synergies</a:t>
            </a:r>
          </a:p>
          <a:p>
            <a:pPr lvl="1" eaLnBrk="1" hangingPunct="1"/>
            <a:r>
              <a:rPr lang="en-US" dirty="0" smtClean="0"/>
              <a:t>Disadvantages</a:t>
            </a:r>
          </a:p>
          <a:p>
            <a:pPr lvl="2" eaLnBrk="1" hangingPunct="1"/>
            <a:r>
              <a:rPr lang="en-US" sz="2000" dirty="0" smtClean="0"/>
              <a:t>More difficult to schedule than individual interviews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CC26589-F64A-4F73-88D8-ED26F6E9F6ED}" type="slidenum">
              <a:rPr lang="en-US" smtClean="0">
                <a:cs typeface="Arial" pitchFamily="34" charset="0"/>
              </a:rPr>
              <a:pPr/>
              <a:t>16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638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Nominal Group Technique (NGT)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3886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dirty="0" smtClean="0"/>
              <a:t>A facilitated process that </a:t>
            </a:r>
            <a:r>
              <a:rPr lang="en-US" u="sng" dirty="0" smtClean="0"/>
              <a:t>supports idea generation</a:t>
            </a:r>
            <a:r>
              <a:rPr lang="en-US" dirty="0" smtClean="0"/>
              <a:t> by groups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Process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Members come together as a group, but initially work separately.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Each person writes ideas.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Facilitator reads ideas out loud, and they are written on a blackboard or flipchart.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FFBB8BA-1C55-4273-966E-BAB326189868}" type="slidenum">
              <a:rPr lang="en-US" smtClean="0">
                <a:cs typeface="Arial" pitchFamily="34" charset="0"/>
              </a:rPr>
              <a:pPr/>
              <a:t>17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7412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Nominal Group Technique (NGT)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2971800"/>
          </a:xfrm>
        </p:spPr>
        <p:txBody>
          <a:bodyPr/>
          <a:lstStyle/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Group openly discusses the ideas for clarification.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Ideas are prioritized, combined, selected, reduced.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dirty="0" smtClean="0"/>
              <a:t>NGT exercise used to complement group meetings or as part of JAD effort.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518E69A-4CC5-4796-8061-E6C81B6178B9}" type="slidenum">
              <a:rPr lang="en-US" smtClean="0">
                <a:cs typeface="Arial" pitchFamily="34" charset="0"/>
              </a:rPr>
              <a:pPr/>
              <a:t>18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8436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1.3- </a:t>
            </a:r>
            <a:r>
              <a:rPr lang="en-US" dirty="0" smtClean="0"/>
              <a:t>Directly Observing Users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Direct</a:t>
            </a:r>
            <a:r>
              <a:rPr lang="en-US" dirty="0" smtClean="0"/>
              <a:t> </a:t>
            </a:r>
            <a:r>
              <a:rPr lang="en-US" b="1" dirty="0" smtClean="0"/>
              <a:t>Observation</a:t>
            </a:r>
            <a:endParaRPr lang="en-US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Watching users do their jobs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Obtaining objective measures of employee interaction with information systems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Can cause people to change their normal operating behavior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Time-consuming and limited time to observe</a:t>
            </a: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96899EE-D4DC-42B2-9C0F-779EC22DDF8F}" type="slidenum">
              <a:rPr lang="en-US" smtClean="0">
                <a:cs typeface="Arial" pitchFamily="34" charset="0"/>
              </a:rPr>
              <a:pPr/>
              <a:t>19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946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1.4- </a:t>
            </a:r>
            <a:r>
              <a:rPr lang="en-US" dirty="0" smtClean="0"/>
              <a:t>Analyzing Procedures and Other Documents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Document Analysis</a:t>
            </a:r>
            <a:endParaRPr lang="en-US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Review of existing business documents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Can give a historical and “formal” view of system </a:t>
            </a:r>
            <a:r>
              <a:rPr lang="en-US" dirty="0" smtClean="0"/>
              <a:t>requirements</a:t>
            </a:r>
            <a:endParaRPr lang="en-US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 b="1" dirty="0" smtClean="0">
                <a:ea typeface="+mn-ea"/>
              </a:rPr>
              <a:t>Types </a:t>
            </a:r>
            <a:r>
              <a:rPr lang="en-US" sz="3200" b="1" dirty="0" smtClean="0">
                <a:ea typeface="+mn-ea"/>
              </a:rPr>
              <a:t>of </a:t>
            </a:r>
            <a:r>
              <a:rPr lang="en-US" sz="3200" b="1" dirty="0" smtClean="0">
                <a:ea typeface="+mn-ea"/>
              </a:rPr>
              <a:t>Documents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Written work procedure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Business form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Report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Description of current information system</a:t>
            </a:r>
          </a:p>
          <a:p>
            <a:pPr lvl="1" algn="just" eaLnBrk="1" hangingPunct="1">
              <a:lnSpc>
                <a:spcPct val="90000"/>
              </a:lnSpc>
            </a:pPr>
            <a:endParaRPr lang="en-US" dirty="0" smtClean="0"/>
          </a:p>
          <a:p>
            <a:pPr lvl="1" algn="just" eaLnBrk="1" hangingPunct="1">
              <a:lnSpc>
                <a:spcPct val="90000"/>
              </a:lnSpc>
            </a:pPr>
            <a:endParaRPr lang="en-US" dirty="0" smtClean="0"/>
          </a:p>
          <a:p>
            <a:pPr marL="742950" lvl="2" indent="-342900" eaLnBrk="1" hangingPunct="1">
              <a:lnSpc>
                <a:spcPct val="90000"/>
              </a:lnSpc>
              <a:buSzPct val="75000"/>
            </a:pPr>
            <a:endParaRPr lang="en-US" b="1" dirty="0" smtClean="0">
              <a:ea typeface="+mn-ea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dirty="0" smtClean="0"/>
              <a:t>Describe options for designing and conducting interviews and develop a plan for conducting an interview to determine system requirements.</a:t>
            </a:r>
          </a:p>
          <a:p>
            <a:pPr algn="just" eaLnBrk="1" hangingPunct="1">
              <a:lnSpc>
                <a:spcPct val="9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dirty="0" smtClean="0"/>
              <a:t>Explain the advantages and pitfalls of observing workers and analyzing business documents to determine system requirements.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D4A0CB9-0A66-4FF3-AA66-8CDC07DF0D14}" type="slidenum">
              <a:rPr lang="en-US" smtClean="0">
                <a:cs typeface="Arial" pitchFamily="34" charset="0"/>
              </a:rPr>
              <a:pPr/>
              <a:t>2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07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104F18F-8AA7-4F62-9DCC-368C6E0F77F3}" type="slidenum">
              <a:rPr lang="en-US" smtClean="0">
                <a:cs typeface="Arial" pitchFamily="34" charset="0"/>
              </a:rPr>
              <a:pPr/>
              <a:t>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048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Analyzing Procedures and Other Documents (Cont.)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sz="3000" dirty="0" smtClean="0"/>
              <a:t>Types of information to be discovered:</a:t>
            </a:r>
          </a:p>
          <a:p>
            <a:pPr lvl="1" eaLnBrk="1" hangingPunct="1"/>
            <a:r>
              <a:rPr lang="en-US" sz="2600" dirty="0" smtClean="0"/>
              <a:t>Problems with existing system</a:t>
            </a:r>
          </a:p>
          <a:p>
            <a:pPr lvl="1" eaLnBrk="1" hangingPunct="1"/>
            <a:r>
              <a:rPr lang="en-US" sz="2600" dirty="0" smtClean="0"/>
              <a:t>Opportunity to meet new need</a:t>
            </a:r>
          </a:p>
          <a:p>
            <a:pPr lvl="1" eaLnBrk="1" hangingPunct="1"/>
            <a:r>
              <a:rPr lang="en-US" sz="2600" dirty="0" smtClean="0"/>
              <a:t>Organizational direction</a:t>
            </a:r>
          </a:p>
          <a:p>
            <a:pPr lvl="1" eaLnBrk="1" hangingPunct="1"/>
            <a:r>
              <a:rPr lang="en-US" sz="2600" dirty="0" smtClean="0"/>
              <a:t>Names of key individuals</a:t>
            </a:r>
          </a:p>
          <a:p>
            <a:pPr lvl="1" eaLnBrk="1" hangingPunct="1"/>
            <a:r>
              <a:rPr lang="en-US" sz="2600" dirty="0" smtClean="0"/>
              <a:t>Values of organization</a:t>
            </a:r>
          </a:p>
          <a:p>
            <a:pPr lvl="1" eaLnBrk="1" hangingPunct="1"/>
            <a:r>
              <a:rPr lang="en-US" sz="2600" dirty="0" smtClean="0"/>
              <a:t>Special information processing circumstances</a:t>
            </a:r>
          </a:p>
          <a:p>
            <a:pPr lvl="1" eaLnBrk="1" hangingPunct="1"/>
            <a:r>
              <a:rPr lang="en-US" sz="2600" dirty="0" smtClean="0"/>
              <a:t>Reasons for current system design</a:t>
            </a:r>
          </a:p>
          <a:p>
            <a:pPr lvl="1" eaLnBrk="1" hangingPunct="1"/>
            <a:r>
              <a:rPr lang="en-US" sz="2600" dirty="0" smtClean="0"/>
              <a:t>Rules for processing data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7F9967-04E3-4FD9-AF75-7F4B79414582}" type="slidenum">
              <a:rPr lang="en-US" smtClean="0">
                <a:cs typeface="Arial" pitchFamily="34" charset="0"/>
              </a:rPr>
              <a:pPr/>
              <a:t>21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150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Analyzing Procedures and Other Documents (Cont.)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b="1" dirty="0" smtClean="0"/>
              <a:t>Useful document: Written work procedure</a:t>
            </a:r>
          </a:p>
          <a:p>
            <a:pPr lvl="1" eaLnBrk="1" hangingPunct="1"/>
            <a:r>
              <a:rPr lang="en-US" dirty="0" smtClean="0"/>
              <a:t>For an </a:t>
            </a:r>
            <a:r>
              <a:rPr lang="en-US" u="sng" dirty="0" smtClean="0"/>
              <a:t>individual or work group</a:t>
            </a:r>
          </a:p>
          <a:p>
            <a:pPr lvl="1" eaLnBrk="1" hangingPunct="1"/>
            <a:r>
              <a:rPr lang="en-US" dirty="0" smtClean="0"/>
              <a:t>Describes </a:t>
            </a:r>
            <a:r>
              <a:rPr lang="en-US" u="sng" dirty="0" smtClean="0"/>
              <a:t>how a particular job or task is performed</a:t>
            </a:r>
          </a:p>
          <a:p>
            <a:pPr lvl="1" eaLnBrk="1" hangingPunct="1"/>
            <a:r>
              <a:rPr lang="en-US" dirty="0" smtClean="0"/>
              <a:t>Includes </a:t>
            </a:r>
            <a:r>
              <a:rPr lang="en-US" u="sng" dirty="0" smtClean="0"/>
              <a:t>data and information used and created</a:t>
            </a:r>
            <a:r>
              <a:rPr lang="en-US" dirty="0" smtClean="0"/>
              <a:t> in the process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E863749-A2AE-47F3-9811-E39FE884E606}" type="slidenum">
              <a:rPr lang="en-US" smtClean="0">
                <a:cs typeface="Arial" pitchFamily="34" charset="0"/>
              </a:rPr>
              <a:pPr/>
              <a:t>22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3556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Analyzing Procedures and Other Documents (Cont.)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Potential Problems with Procedure Documents:</a:t>
            </a:r>
          </a:p>
          <a:p>
            <a:pPr lvl="1" algn="just" eaLnBrk="1" hangingPunct="1"/>
            <a:r>
              <a:rPr lang="en-US" dirty="0" smtClean="0"/>
              <a:t>May involve duplication of effort.</a:t>
            </a:r>
          </a:p>
          <a:p>
            <a:pPr lvl="1" algn="just" eaLnBrk="1" hangingPunct="1"/>
            <a:r>
              <a:rPr lang="en-US" dirty="0" smtClean="0"/>
              <a:t>May have missing procedures.</a:t>
            </a:r>
          </a:p>
          <a:p>
            <a:pPr lvl="1" algn="just" eaLnBrk="1" hangingPunct="1"/>
            <a:r>
              <a:rPr lang="en-US" dirty="0" smtClean="0"/>
              <a:t>May be out of date.</a:t>
            </a:r>
          </a:p>
          <a:p>
            <a:pPr lvl="1" algn="just" eaLnBrk="1" hangingPunct="1"/>
            <a:r>
              <a:rPr lang="en-US" dirty="0" smtClean="0"/>
              <a:t>May contradict information obtained through interviews.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386165D-4C00-47A7-8055-71F5AF76E544}" type="slidenum">
              <a:rPr lang="en-US" smtClean="0">
                <a:cs typeface="Arial" pitchFamily="34" charset="0"/>
              </a:rPr>
              <a:pPr/>
              <a:t>23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458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Analyzing Procedures and Other Documents (Cont.)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4191000"/>
          </a:xfrm>
        </p:spPr>
        <p:txBody>
          <a:bodyPr/>
          <a:lstStyle/>
          <a:p>
            <a:pPr algn="just" eaLnBrk="1" hangingPunct="1"/>
            <a:r>
              <a:rPr lang="en-US" b="1" dirty="0" smtClean="0"/>
              <a:t>Formal Systems</a:t>
            </a:r>
            <a:r>
              <a:rPr lang="en-US" dirty="0" smtClean="0"/>
              <a:t>: the official way a system works as described in organizational documentation (i.e. work procedure)</a:t>
            </a:r>
          </a:p>
          <a:p>
            <a:pPr algn="just" eaLnBrk="1" hangingPunct="1"/>
            <a:r>
              <a:rPr lang="en-US" b="1" dirty="0" smtClean="0"/>
              <a:t>Informal Systems</a:t>
            </a:r>
            <a:r>
              <a:rPr lang="en-US" dirty="0" smtClean="0"/>
              <a:t>: the way a system actually works (i.e. interviews, observations)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Analyzing Procedures and Other Documents (Cont.)</a:t>
            </a:r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Useful document: Business form</a:t>
            </a:r>
          </a:p>
          <a:p>
            <a:pPr lvl="1"/>
            <a:r>
              <a:rPr lang="en-US" dirty="0" smtClean="0"/>
              <a:t>Used for all </a:t>
            </a:r>
            <a:r>
              <a:rPr lang="en-US" u="sng" dirty="0" smtClean="0"/>
              <a:t>types of business functions</a:t>
            </a:r>
          </a:p>
          <a:p>
            <a:pPr lvl="1" algn="just"/>
            <a:r>
              <a:rPr lang="en-US" dirty="0" smtClean="0"/>
              <a:t>Explicitly indicate what </a:t>
            </a:r>
            <a:r>
              <a:rPr lang="en-US" u="sng" dirty="0" smtClean="0"/>
              <a:t>data flow </a:t>
            </a:r>
            <a:r>
              <a:rPr lang="en-US" dirty="0" smtClean="0"/>
              <a:t>in and out of a system and data necessary for the system to function</a:t>
            </a:r>
          </a:p>
          <a:p>
            <a:pPr lvl="1" algn="just"/>
            <a:r>
              <a:rPr lang="en-US" dirty="0" smtClean="0"/>
              <a:t>Gives crucial information about the </a:t>
            </a:r>
            <a:r>
              <a:rPr lang="en-US" u="sng" dirty="0" smtClean="0"/>
              <a:t>nature of the organization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49579B9-D99D-4EEF-BEA5-008F406B01F4}" type="slidenum">
              <a:rPr lang="en-US" smtClean="0">
                <a:cs typeface="Arial" pitchFamily="34" charset="0"/>
              </a:rPr>
              <a:pPr/>
              <a:t>24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5606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26627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3810000" cy="1371600"/>
          </a:xfrm>
        </p:spPr>
        <p:txBody>
          <a:bodyPr/>
          <a:lstStyle/>
          <a:p>
            <a:r>
              <a:rPr lang="en-US" sz="3600" smtClean="0"/>
              <a:t>Analyzing Procedures and Other Documents (Cont.)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F4F329A-1F77-4A23-AB94-9C0CF03DDBF6}" type="slidenum">
              <a:rPr lang="en-US" smtClean="0">
                <a:cs typeface="Arial" pitchFamily="34" charset="0"/>
              </a:rPr>
              <a:pPr/>
              <a:t>25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6629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pic>
        <p:nvPicPr>
          <p:cNvPr id="26630" name="Picture 7" descr="Nonam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78263" y="685800"/>
            <a:ext cx="5189537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152400" y="3124200"/>
            <a:ext cx="35052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FIGURE 6-4</a:t>
            </a:r>
          </a:p>
          <a:p>
            <a:pPr algn="just"/>
            <a:r>
              <a:rPr lang="en-US" sz="1600" dirty="0"/>
              <a:t>An example of a business form—An invoice form for QuickBooks, from jnk.btobsource.com. Reprinted by permission.</a:t>
            </a:r>
          </a:p>
          <a:p>
            <a:r>
              <a:rPr lang="en-US" sz="1600" i="1" dirty="0" smtClean="0"/>
              <a:t>Source: http://jnk.btobsource.com/</a:t>
            </a:r>
          </a:p>
          <a:p>
            <a:r>
              <a:rPr lang="en-US" sz="1600" dirty="0" err="1" smtClean="0"/>
              <a:t>NASApp</a:t>
            </a:r>
            <a:r>
              <a:rPr lang="en-US" sz="1600" dirty="0" smtClean="0"/>
              <a:t>/</a:t>
            </a:r>
            <a:r>
              <a:rPr lang="en-US" sz="1600" dirty="0" err="1" smtClean="0"/>
              <a:t>enduser</a:t>
            </a:r>
            <a:r>
              <a:rPr lang="en-US" sz="1600" dirty="0" smtClean="0"/>
              <a:t>/products/product_</a:t>
            </a:r>
          </a:p>
          <a:p>
            <a:r>
              <a:rPr lang="en-US" sz="1600" dirty="0" smtClean="0"/>
              <a:t>detail.jsp?pc513050M</a:t>
            </a:r>
            <a:r>
              <a:rPr lang="en-US" sz="1600" dirty="0"/>
              <a:t>#</a:t>
            </a:r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Procedures and Other Documents (Cont.)</a:t>
            </a:r>
          </a:p>
        </p:txBody>
      </p:sp>
      <p:sp>
        <p:nvSpPr>
          <p:cNvPr id="276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Useful document: Report</a:t>
            </a:r>
          </a:p>
          <a:p>
            <a:pPr lvl="1" algn="just"/>
            <a:r>
              <a:rPr lang="en-US" dirty="0" smtClean="0"/>
              <a:t>Primary output of current system</a:t>
            </a:r>
          </a:p>
          <a:p>
            <a:pPr lvl="1" algn="just"/>
            <a:r>
              <a:rPr lang="en-US" dirty="0" smtClean="0"/>
              <a:t>Enables you to work backwards from the report to the data needed to generate it</a:t>
            </a:r>
          </a:p>
          <a:p>
            <a:pPr algn="just"/>
            <a:r>
              <a:rPr lang="en-US" b="1" dirty="0" smtClean="0"/>
              <a:t>Useful document: Description of current information system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0FA42DA-8119-42E5-8583-0815ED7428B4}" type="slidenum">
              <a:rPr lang="en-US" smtClean="0">
                <a:cs typeface="Arial" pitchFamily="34" charset="0"/>
              </a:rPr>
              <a:pPr/>
              <a:t>26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765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/>
          <a:lstStyle/>
          <a:p>
            <a:r>
              <a:rPr lang="en-US" dirty="0" smtClean="0"/>
              <a:t>Analyzing Procedures and Other Documents (Cont.)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9D09F6E-E44F-4001-B99F-D3EA0CD78B81}" type="slidenum">
              <a:rPr lang="en-US" smtClean="0">
                <a:cs typeface="Arial" pitchFamily="34" charset="0"/>
              </a:rPr>
              <a:pPr/>
              <a:t>27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8677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pic>
        <p:nvPicPr>
          <p:cNvPr id="28678" name="Picture 7" descr="Nonam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752600"/>
            <a:ext cx="8458200" cy="4721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C8DD37F-20A6-4701-B6C5-B50450B3A7F8}" type="slidenum">
              <a:rPr lang="en-US" smtClean="0">
                <a:cs typeface="Arial" pitchFamily="34" charset="0"/>
              </a:rPr>
              <a:pPr/>
              <a:t>28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970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2- Contemporary </a:t>
            </a:r>
            <a:r>
              <a:rPr lang="en-US" sz="4000" dirty="0" smtClean="0"/>
              <a:t>Methods for Determining System Requirements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82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Joint Application Design (JAD)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dirty="0" smtClean="0"/>
              <a:t>Brings together </a:t>
            </a:r>
            <a:r>
              <a:rPr lang="en-US" sz="2400" u="sng" dirty="0" smtClean="0"/>
              <a:t>key users</a:t>
            </a:r>
            <a:r>
              <a:rPr lang="en-US" sz="2400" dirty="0" smtClean="0"/>
              <a:t>, </a:t>
            </a:r>
            <a:r>
              <a:rPr lang="en-US" sz="2400" u="sng" dirty="0" smtClean="0"/>
              <a:t>managers</a:t>
            </a:r>
            <a:r>
              <a:rPr lang="en-US" sz="2400" dirty="0" smtClean="0"/>
              <a:t>, and </a:t>
            </a:r>
            <a:r>
              <a:rPr lang="en-US" sz="2400" u="sng" dirty="0" smtClean="0"/>
              <a:t>systems analysts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dirty="0" smtClean="0"/>
              <a:t>Purpose: </a:t>
            </a:r>
            <a:r>
              <a:rPr lang="en-US" sz="2400" u="sng" dirty="0" smtClean="0"/>
              <a:t>collect system requirements </a:t>
            </a:r>
            <a:r>
              <a:rPr lang="en-US" sz="2400" dirty="0" smtClean="0"/>
              <a:t>simultaneously from key people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dirty="0" smtClean="0"/>
              <a:t>Conducted off-site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Group Support Systems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u="sng" dirty="0" smtClean="0"/>
              <a:t>Facilitate sharing </a:t>
            </a:r>
            <a:r>
              <a:rPr lang="en-US" sz="2400" dirty="0" smtClean="0"/>
              <a:t>of </a:t>
            </a:r>
            <a:r>
              <a:rPr lang="en-US" sz="2400" u="sng" dirty="0" smtClean="0"/>
              <a:t>ideas and voicing of opinions </a:t>
            </a:r>
            <a:r>
              <a:rPr lang="en-US" sz="2400" dirty="0" smtClean="0"/>
              <a:t>about </a:t>
            </a:r>
            <a:r>
              <a:rPr lang="en-US" sz="2400" u="sng" dirty="0" smtClean="0"/>
              <a:t>system requirements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AD26CF5-8A1C-445D-853E-0D13053E4D8D}" type="slidenum">
              <a:rPr lang="en-US" smtClean="0">
                <a:cs typeface="Arial" pitchFamily="34" charset="0"/>
              </a:rPr>
              <a:pPr/>
              <a:t>29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072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3820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Contemporary Methods for Determining System Requirements (Cont.)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CASE tools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dirty="0" smtClean="0"/>
              <a:t>Used to </a:t>
            </a:r>
            <a:r>
              <a:rPr lang="en-US" sz="2400" u="sng" dirty="0" smtClean="0"/>
              <a:t>analyze existing systems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dirty="0" smtClean="0"/>
              <a:t>Help </a:t>
            </a:r>
            <a:r>
              <a:rPr lang="en-US" sz="2400" u="sng" dirty="0" smtClean="0"/>
              <a:t>discover requirements</a:t>
            </a:r>
            <a:r>
              <a:rPr lang="en-US" sz="2400" dirty="0" smtClean="0"/>
              <a:t> to meet changing business conditions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System prototypes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u="sng" dirty="0" smtClean="0"/>
              <a:t>Iterative development process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u="sng" dirty="0" smtClean="0"/>
              <a:t>primary working version </a:t>
            </a:r>
            <a:r>
              <a:rPr lang="en-US" sz="2400" dirty="0" smtClean="0"/>
              <a:t>of system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400" u="sng" dirty="0" smtClean="0"/>
              <a:t>Refine understanding of system requirements </a:t>
            </a:r>
            <a:r>
              <a:rPr lang="en-US" sz="2400" dirty="0" smtClean="0"/>
              <a:t>in concrete terms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8C71E46-0CDB-40FD-9346-BEAC9CFBF597}" type="slidenum">
              <a:rPr lang="en-US" smtClean="0">
                <a:cs typeface="Arial" pitchFamily="34" charset="0"/>
              </a:rPr>
              <a:pPr/>
              <a:t>3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10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Learning Objectives (Cont.)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 dirty="0" smtClean="0"/>
              <a:t>Explain how computing can provide support for requirements determination.</a:t>
            </a:r>
          </a:p>
          <a:p>
            <a:pPr algn="just" eaLnBrk="1" hangingPunct="1">
              <a:lnSpc>
                <a:spcPct val="9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 dirty="0" smtClean="0"/>
              <a:t>Participate in and help plan a Joint Application Design session.</a:t>
            </a:r>
          </a:p>
          <a:p>
            <a:pPr algn="just" eaLnBrk="1" hangingPunct="1">
              <a:lnSpc>
                <a:spcPct val="9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 dirty="0" smtClean="0"/>
              <a:t>Use prototyping during requirements determination.</a:t>
            </a:r>
          </a:p>
          <a:p>
            <a:pPr algn="just" eaLnBrk="1" hangingPunct="1">
              <a:lnSpc>
                <a:spcPct val="9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 dirty="0" smtClean="0"/>
              <a:t>Describe contemporary approaches to requirements determination.</a:t>
            </a:r>
          </a:p>
          <a:p>
            <a:pPr algn="just" eaLnBrk="1" hangingPunct="1">
              <a:lnSpc>
                <a:spcPct val="9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 dirty="0" smtClean="0"/>
              <a:t>Understand how requirements determination techniques apply to the development of electronic commerce applications.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6CE5746-01C2-47BD-902F-B726E0CF71BD}" type="slidenum">
              <a:rPr lang="en-US" smtClean="0">
                <a:cs typeface="Arial" pitchFamily="34" charset="0"/>
              </a:rPr>
              <a:pPr/>
              <a:t>30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174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2.1- </a:t>
            </a:r>
            <a:r>
              <a:rPr lang="en-US" dirty="0" smtClean="0"/>
              <a:t>Joint Application Design (JAD)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3886200"/>
          </a:xfrm>
        </p:spPr>
        <p:txBody>
          <a:bodyPr/>
          <a:lstStyle/>
          <a:p>
            <a:pPr algn="just" eaLnBrk="1" hangingPunct="1">
              <a:buClr>
                <a:schemeClr val="accent1"/>
              </a:buClr>
            </a:pPr>
            <a:r>
              <a:rPr lang="en-US" dirty="0" smtClean="0"/>
              <a:t>Intensive group-oriented requirements determination technique</a:t>
            </a:r>
          </a:p>
          <a:p>
            <a:pPr algn="just" eaLnBrk="1" hangingPunct="1">
              <a:buClr>
                <a:schemeClr val="accent1"/>
              </a:buClr>
            </a:pPr>
            <a:r>
              <a:rPr lang="en-US" dirty="0" smtClean="0"/>
              <a:t>Team members meet in isolation for an extended period of time</a:t>
            </a:r>
          </a:p>
          <a:p>
            <a:pPr algn="just" eaLnBrk="1" hangingPunct="1">
              <a:buClr>
                <a:schemeClr val="accent1"/>
              </a:buClr>
            </a:pPr>
            <a:r>
              <a:rPr lang="en-US" dirty="0" smtClean="0"/>
              <a:t>Highly focused</a:t>
            </a:r>
          </a:p>
          <a:p>
            <a:pPr algn="just" eaLnBrk="1" hangingPunct="1">
              <a:buClr>
                <a:schemeClr val="accent1"/>
              </a:buClr>
            </a:pPr>
            <a:r>
              <a:rPr lang="en-US" dirty="0" smtClean="0"/>
              <a:t>Resource intensive</a:t>
            </a:r>
          </a:p>
          <a:p>
            <a:pPr algn="just" eaLnBrk="1" hangingPunct="1">
              <a:buClr>
                <a:schemeClr val="accent1"/>
              </a:buClr>
            </a:pPr>
            <a:r>
              <a:rPr lang="en-US" dirty="0" smtClean="0"/>
              <a:t>Started by IBM in 1970s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r>
              <a:rPr lang="en-US" smtClean="0"/>
              <a:t>JAD (Cont.)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0022333-561F-43E6-8E96-CD746CF33786}" type="slidenum">
              <a:rPr lang="en-US" smtClean="0">
                <a:cs typeface="Arial" pitchFamily="34" charset="0"/>
              </a:rPr>
              <a:pPr/>
              <a:t>31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2773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pic>
        <p:nvPicPr>
          <p:cNvPr id="32774" name="Picture 7" descr="Nonam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096963"/>
            <a:ext cx="7210425" cy="469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Rectangle 8"/>
          <p:cNvSpPr>
            <a:spLocks noChangeArrowheads="1"/>
          </p:cNvSpPr>
          <p:nvPr/>
        </p:nvSpPr>
        <p:spPr bwMode="auto">
          <a:xfrm>
            <a:off x="609600" y="5791200"/>
            <a:ext cx="830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FIGURE 6-6   </a:t>
            </a:r>
            <a:r>
              <a:rPr lang="en-US" dirty="0"/>
              <a:t>Illustration of the typical room layout for a JAD</a:t>
            </a:r>
          </a:p>
          <a:p>
            <a:r>
              <a:rPr lang="en-US" i="1" dirty="0"/>
              <a:t>Source: Based on Wood and Silver, 1995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E4767C0-CC6C-4555-AFCF-D89B464BC92E}" type="slidenum">
              <a:rPr lang="en-US" smtClean="0">
                <a:cs typeface="Arial" pitchFamily="34" charset="0"/>
              </a:rPr>
              <a:pPr/>
              <a:t>32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3796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JAD (Cont.)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JAD Participants:</a:t>
            </a:r>
          </a:p>
          <a:p>
            <a:pPr lvl="1" algn="just" eaLnBrk="1" hangingPunct="1"/>
            <a:r>
              <a:rPr lang="en-US" sz="2500" b="1" dirty="0" smtClean="0"/>
              <a:t>Session Leader</a:t>
            </a:r>
            <a:r>
              <a:rPr lang="en-US" sz="2500" dirty="0" smtClean="0"/>
              <a:t>: facilitates group process</a:t>
            </a:r>
          </a:p>
          <a:p>
            <a:pPr lvl="1" algn="just" eaLnBrk="1" hangingPunct="1"/>
            <a:r>
              <a:rPr lang="en-US" sz="2500" b="1" dirty="0" smtClean="0"/>
              <a:t>Users: </a:t>
            </a:r>
            <a:r>
              <a:rPr lang="en-US" sz="2500" dirty="0" smtClean="0"/>
              <a:t>active, speaking participants</a:t>
            </a:r>
          </a:p>
          <a:p>
            <a:pPr lvl="1" algn="just" eaLnBrk="1" hangingPunct="1"/>
            <a:r>
              <a:rPr lang="en-US" sz="2500" b="1" dirty="0" smtClean="0"/>
              <a:t>Managers</a:t>
            </a:r>
            <a:r>
              <a:rPr lang="en-US" sz="2500" dirty="0" smtClean="0"/>
              <a:t>: active, speaking participants</a:t>
            </a:r>
          </a:p>
          <a:p>
            <a:pPr lvl="1" algn="just" eaLnBrk="1" hangingPunct="1"/>
            <a:r>
              <a:rPr lang="en-US" sz="2500" b="1" dirty="0" smtClean="0"/>
              <a:t>Sponsor</a:t>
            </a:r>
            <a:r>
              <a:rPr lang="en-US" sz="2500" dirty="0" smtClean="0"/>
              <a:t>: high-level champion, limited participation</a:t>
            </a:r>
          </a:p>
          <a:p>
            <a:pPr lvl="1" algn="just" eaLnBrk="1" hangingPunct="1"/>
            <a:r>
              <a:rPr lang="en-US" sz="2500" b="1" dirty="0" smtClean="0"/>
              <a:t>Systems Analysts</a:t>
            </a:r>
            <a:r>
              <a:rPr lang="en-US" sz="2500" dirty="0" smtClean="0"/>
              <a:t>: should mostly listen</a:t>
            </a:r>
          </a:p>
          <a:p>
            <a:pPr lvl="1" algn="just" eaLnBrk="1" hangingPunct="1"/>
            <a:r>
              <a:rPr lang="en-US" sz="2500" b="1" dirty="0" smtClean="0"/>
              <a:t>Scribe</a:t>
            </a:r>
            <a:r>
              <a:rPr lang="en-US" sz="2500" dirty="0" smtClean="0"/>
              <a:t>: record session activities</a:t>
            </a:r>
          </a:p>
          <a:p>
            <a:pPr lvl="1" algn="just" eaLnBrk="1" hangingPunct="1"/>
            <a:r>
              <a:rPr lang="en-US" sz="2500" b="1" dirty="0" smtClean="0"/>
              <a:t>IS Staff</a:t>
            </a:r>
            <a:r>
              <a:rPr lang="en-US" sz="2500" dirty="0" smtClean="0"/>
              <a:t>: should mostly listen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F24F1DC-210E-40C3-B909-F9A96EA43AA7}" type="slidenum">
              <a:rPr lang="en-US" smtClean="0">
                <a:cs typeface="Arial" pitchFamily="34" charset="0"/>
              </a:rPr>
              <a:pPr/>
              <a:t>33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482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JAD (Cont.)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End Result</a:t>
            </a:r>
          </a:p>
          <a:p>
            <a:pPr lvl="1" algn="just" eaLnBrk="1" hangingPunct="1"/>
            <a:r>
              <a:rPr lang="en-US" dirty="0" smtClean="0"/>
              <a:t>Documentation detailing existing system</a:t>
            </a:r>
          </a:p>
          <a:p>
            <a:pPr lvl="1" algn="just" eaLnBrk="1" hangingPunct="1"/>
            <a:r>
              <a:rPr lang="en-US" dirty="0" smtClean="0"/>
              <a:t>Features of proposed system</a:t>
            </a:r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D9ADB3B-AC04-415A-8A79-5AB6142F1C37}" type="slidenum">
              <a:rPr lang="en-US" smtClean="0">
                <a:cs typeface="Arial" pitchFamily="34" charset="0"/>
              </a:rPr>
              <a:pPr/>
              <a:t>34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584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2.2- </a:t>
            </a:r>
            <a:r>
              <a:rPr lang="en-US" sz="4000" dirty="0" smtClean="0"/>
              <a:t>CASE Tools During JAD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3600" dirty="0" smtClean="0"/>
              <a:t>Enables analysts to enter system models directly into CASE during the JAD session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3600" dirty="0" smtClean="0"/>
              <a:t>Screen designs and prototyping can be done during JAD and shown to users</a:t>
            </a:r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E7B94BD-5A9E-40D2-A433-7E979527BF1E}" type="slidenum">
              <a:rPr lang="en-US" smtClean="0">
                <a:cs typeface="Arial" pitchFamily="34" charset="0"/>
              </a:rPr>
              <a:pPr/>
              <a:t>35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686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2.3- </a:t>
            </a:r>
            <a:r>
              <a:rPr lang="en-US" dirty="0" smtClean="0"/>
              <a:t>Using Prototyping During Requirements Determination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924800" cy="3276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3600" dirty="0" smtClean="0"/>
              <a:t>Quickly converts requirements to working version of system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3600" dirty="0" smtClean="0"/>
              <a:t>Once the user sees requirements converted to system, will ask for modifications or will generate additional requests</a:t>
            </a:r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ECB606D-5F31-460E-9AF5-0C26BCE5EFAE}" type="slidenum">
              <a:rPr lang="en-US" smtClean="0">
                <a:cs typeface="Arial" pitchFamily="34" charset="0"/>
              </a:rPr>
              <a:pPr/>
              <a:t>36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7892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pc="-100" dirty="0" smtClean="0"/>
              <a:t>Using Prototyping During Requirements Determination (Cont.)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Most useful when: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User requests are not clear.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Few users are involved in the system.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Designs are complex and require concrete form.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There is a history of communication problems between analysts and users.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/>
              <a:t>Tools are readily available to build prototype.</a:t>
            </a:r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BA83645-E26D-402F-B8ED-74562EAF2B84}" type="slidenum">
              <a:rPr lang="en-US" smtClean="0">
                <a:cs typeface="Arial" pitchFamily="34" charset="0"/>
              </a:rPr>
              <a:pPr/>
              <a:t>37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8916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pc="-100" dirty="0" smtClean="0"/>
              <a:t>Using Prototyping During Requirements Determination (Cont.)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Drawbacks</a:t>
            </a:r>
          </a:p>
          <a:p>
            <a:pPr lvl="1" algn="just" eaLnBrk="1" hangingPunct="1"/>
            <a:r>
              <a:rPr lang="en-US" dirty="0" smtClean="0"/>
              <a:t>Tendency to avoid formal documentation</a:t>
            </a:r>
          </a:p>
          <a:p>
            <a:pPr lvl="1" algn="just" eaLnBrk="1" hangingPunct="1"/>
            <a:r>
              <a:rPr lang="en-US" dirty="0" smtClean="0"/>
              <a:t>Difficult to adapt to more general user audience</a:t>
            </a:r>
          </a:p>
          <a:p>
            <a:pPr lvl="1" algn="just" eaLnBrk="1" hangingPunct="1"/>
            <a:r>
              <a:rPr lang="en-US" dirty="0" smtClean="0"/>
              <a:t>Sharing data with other systems is often not considered</a:t>
            </a:r>
          </a:p>
          <a:p>
            <a:pPr lvl="1" algn="just" eaLnBrk="1" hangingPunct="1"/>
            <a:r>
              <a:rPr lang="en-US" dirty="0" smtClean="0"/>
              <a:t>Systems Development Life Cycle (SDLC) checks are often bypassed</a:t>
            </a:r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3C2E43C-C187-440C-8358-DF52D616BCA7}" type="slidenum">
              <a:rPr lang="en-US" smtClean="0">
                <a:cs typeface="Arial" pitchFamily="34" charset="0"/>
              </a:rPr>
              <a:pPr/>
              <a:t>38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994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3- Radical </a:t>
            </a:r>
            <a:r>
              <a:rPr lang="en-US" sz="4000" dirty="0" smtClean="0"/>
              <a:t>Methods for Determining System Requirements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b="1" dirty="0" smtClean="0"/>
              <a:t>Business Process Reengineering (BPR): </a:t>
            </a:r>
          </a:p>
          <a:p>
            <a:pPr marL="0" indent="0" algn="just" eaLnBrk="1" hangingPunct="1">
              <a:buNone/>
            </a:pPr>
            <a:r>
              <a:rPr lang="en-US" b="1" dirty="0" smtClean="0"/>
              <a:t>s</a:t>
            </a:r>
            <a:r>
              <a:rPr lang="en-US" dirty="0" smtClean="0"/>
              <a:t>earch for and implementation of </a:t>
            </a:r>
            <a:r>
              <a:rPr lang="en-US" u="sng" dirty="0" smtClean="0"/>
              <a:t>radical change in business processes </a:t>
            </a:r>
            <a:r>
              <a:rPr lang="en-US" dirty="0" smtClean="0"/>
              <a:t>to achieve breakthrough </a:t>
            </a:r>
            <a:r>
              <a:rPr lang="en-US" u="sng" dirty="0" smtClean="0"/>
              <a:t>improvements</a:t>
            </a:r>
            <a:r>
              <a:rPr lang="en-US" dirty="0" smtClean="0"/>
              <a:t> in products and services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E1CA75-2E80-426D-9594-783715CDC916}" type="slidenum">
              <a:rPr lang="en-US" smtClean="0">
                <a:cs typeface="Arial" pitchFamily="34" charset="0"/>
              </a:rPr>
              <a:pPr/>
              <a:t>39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0964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Radical Methods for Determining System Requirements (Cont.)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Goals</a:t>
            </a:r>
          </a:p>
          <a:p>
            <a:pPr lvl="1" algn="just" eaLnBrk="1" hangingPunct="1"/>
            <a:r>
              <a:rPr lang="en-US" u="sng" dirty="0" smtClean="0"/>
              <a:t>Reorganize complete flow of data </a:t>
            </a:r>
            <a:r>
              <a:rPr lang="en-US" dirty="0" smtClean="0"/>
              <a:t>in major sections of an organization.</a:t>
            </a:r>
          </a:p>
          <a:p>
            <a:pPr lvl="1" eaLnBrk="1" hangingPunct="1"/>
            <a:r>
              <a:rPr lang="en-US" u="sng" dirty="0" smtClean="0"/>
              <a:t>Eliminate unnecessary steps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u="sng" dirty="0" smtClean="0"/>
              <a:t>Combine steps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Become more </a:t>
            </a:r>
            <a:r>
              <a:rPr lang="en-US" u="sng" dirty="0" smtClean="0"/>
              <a:t>responsive to future change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4A58A06-94F2-4C68-BFA2-C8C35EF3A880}" type="slidenum">
              <a:rPr lang="en-US" smtClean="0">
                <a:cs typeface="Arial" pitchFamily="34" charset="0"/>
              </a:rPr>
              <a:pPr/>
              <a:t>4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5124" name="Date Placehold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914400"/>
          </a:xfrm>
        </p:spPr>
        <p:txBody>
          <a:bodyPr/>
          <a:lstStyle/>
          <a:p>
            <a:pPr eaLnBrk="1" hangingPunct="1"/>
            <a:r>
              <a:rPr lang="en-US" sz="3900" smtClean="0"/>
              <a:t>Performing Requirements Determination</a:t>
            </a:r>
          </a:p>
        </p:txBody>
      </p:sp>
      <p:pic>
        <p:nvPicPr>
          <p:cNvPr id="5126" name="Picture 6" descr="Nonam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0"/>
            <a:ext cx="85344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038600" y="5257800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FIGURE 6-1</a:t>
            </a:r>
          </a:p>
          <a:p>
            <a:pPr algn="just"/>
            <a:r>
              <a:rPr lang="en-US" dirty="0"/>
              <a:t>Systems development life cycle with analysis phase highlighted</a:t>
            </a:r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F8602EB-78CD-456F-9D34-E985FE52E3AF}" type="slidenum">
              <a:rPr lang="en-US" smtClean="0">
                <a:cs typeface="Arial" pitchFamily="34" charset="0"/>
              </a:rPr>
              <a:pPr/>
              <a:t>40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198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pc="-100" dirty="0" smtClean="0"/>
              <a:t>Identifying Processes to  Reengineer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 lvl="1" eaLnBrk="1" hangingPunct="1"/>
            <a:r>
              <a:rPr lang="en-US" dirty="0" smtClean="0"/>
              <a:t>Key business processes</a:t>
            </a:r>
          </a:p>
          <a:p>
            <a:pPr lvl="2" algn="just" eaLnBrk="1" hangingPunct="1"/>
            <a:r>
              <a:rPr lang="en-US" dirty="0" smtClean="0"/>
              <a:t>Structured, measured </a:t>
            </a:r>
            <a:r>
              <a:rPr lang="en-US" u="sng" dirty="0" smtClean="0"/>
              <a:t>set of activities designed to produce specific output for a particular customer </a:t>
            </a:r>
            <a:r>
              <a:rPr lang="en-US" dirty="0" smtClean="0"/>
              <a:t>or market</a:t>
            </a:r>
          </a:p>
          <a:p>
            <a:pPr lvl="2" algn="just" eaLnBrk="1" hangingPunct="1"/>
            <a:r>
              <a:rPr lang="en-US" dirty="0" smtClean="0"/>
              <a:t>Focused on </a:t>
            </a:r>
            <a:r>
              <a:rPr lang="en-US" u="sng" dirty="0" smtClean="0"/>
              <a:t>customers and outcome</a:t>
            </a:r>
          </a:p>
          <a:p>
            <a:pPr lvl="2" algn="just" eaLnBrk="1" hangingPunct="1"/>
            <a:r>
              <a:rPr lang="en-US" dirty="0" smtClean="0"/>
              <a:t>Same techniques are used as for requirements determination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1FECD99-AED0-4A49-9ECA-8D0FF1A255B5}" type="slidenum">
              <a:rPr lang="en-US" smtClean="0">
                <a:cs typeface="Arial" pitchFamily="34" charset="0"/>
              </a:rPr>
              <a:pPr/>
              <a:t>41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3012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Disruptive Technologies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z="3000" dirty="0" smtClean="0"/>
              <a:t>Information technologies must be applied to radically improve business processes.</a:t>
            </a:r>
          </a:p>
          <a:p>
            <a:pPr algn="just" eaLnBrk="1" hangingPunct="1"/>
            <a:r>
              <a:rPr lang="en-US" sz="3000" b="1" dirty="0" smtClean="0"/>
              <a:t>Disruptive technologies</a:t>
            </a:r>
            <a:r>
              <a:rPr lang="en-US" sz="3000" dirty="0" smtClean="0"/>
              <a:t> are technologies that enable the breaking of long-held business rules that inhibit organizations from making radical business changes.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440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Disruptive Technologies (Cont.)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3FCAA78-AA71-45CC-873F-BC7722836144}" type="slidenum">
              <a:rPr lang="en-US" smtClean="0">
                <a:cs typeface="Arial" pitchFamily="34" charset="0"/>
              </a:rPr>
              <a:pPr/>
              <a:t>42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4037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pic>
        <p:nvPicPr>
          <p:cNvPr id="44038" name="Picture 7" descr="Nonam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724025"/>
            <a:ext cx="7891462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4F9E9F-6AE0-4393-807B-3ACA737064DD}" type="slidenum">
              <a:rPr lang="en-US" smtClean="0">
                <a:cs typeface="Arial" pitchFamily="34" charset="0"/>
              </a:rPr>
              <a:pPr/>
              <a:t>43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506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Requirements Determination using Agile Methodologies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Continual user involvement</a:t>
            </a:r>
          </a:p>
          <a:p>
            <a:pPr lvl="1" algn="just" eaLnBrk="1" hangingPunct="1"/>
            <a:r>
              <a:rPr lang="en-US" sz="2400" dirty="0" smtClean="0"/>
              <a:t>Replace traditional SDLC waterfall with iterative analyze – design – code – test cycle</a:t>
            </a:r>
          </a:p>
          <a:p>
            <a:pPr eaLnBrk="1" hangingPunct="1"/>
            <a:r>
              <a:rPr lang="en-US" sz="2800" b="1" dirty="0" smtClean="0"/>
              <a:t>Agile usage-centered design</a:t>
            </a:r>
          </a:p>
          <a:p>
            <a:pPr lvl="1" eaLnBrk="1" hangingPunct="1"/>
            <a:r>
              <a:rPr lang="en-US" sz="2400" dirty="0" smtClean="0"/>
              <a:t>Focuses on user goals, roles, and tasks</a:t>
            </a:r>
          </a:p>
          <a:p>
            <a:pPr eaLnBrk="1" hangingPunct="1"/>
            <a:r>
              <a:rPr lang="en-US" sz="2800" b="1" dirty="0" smtClean="0"/>
              <a:t>The Planning Game</a:t>
            </a:r>
          </a:p>
          <a:p>
            <a:pPr lvl="1" eaLnBrk="1" hangingPunct="1"/>
            <a:r>
              <a:rPr lang="en-US" sz="2400" dirty="0" smtClean="0"/>
              <a:t>Based on </a:t>
            </a:r>
            <a:r>
              <a:rPr lang="en-US" sz="2400" dirty="0" err="1" smtClean="0"/>
              <a:t>eXtreme</a:t>
            </a:r>
            <a:r>
              <a:rPr lang="en-US" sz="2400" dirty="0" smtClean="0"/>
              <a:t> programming</a:t>
            </a:r>
          </a:p>
          <a:p>
            <a:pPr lvl="1" eaLnBrk="1" hangingPunct="1"/>
            <a:r>
              <a:rPr lang="en-US" sz="2400" dirty="0" smtClean="0"/>
              <a:t>Exploration, steering, commitment</a:t>
            </a:r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460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Continual User Involvement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A5E5913-015B-418C-9B81-E6F47E3E66FA}" type="slidenum">
              <a:rPr lang="en-US" smtClean="0">
                <a:cs typeface="Arial" pitchFamily="34" charset="0"/>
              </a:rPr>
              <a:pPr/>
              <a:t>44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6085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pic>
        <p:nvPicPr>
          <p:cNvPr id="46086" name="Picture 7" descr="Nonam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1524000"/>
            <a:ext cx="59626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4724400" y="4800600"/>
            <a:ext cx="4419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FIGURE 6-11</a:t>
            </a:r>
          </a:p>
          <a:p>
            <a:r>
              <a:rPr lang="en-US"/>
              <a:t>The iterative analysis–design–code–test cycle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D8B47F-F0F8-4634-9913-EFDFA8A1F5A6}" type="slidenum">
              <a:rPr lang="en-US" smtClean="0">
                <a:cs typeface="Arial" pitchFamily="34" charset="0"/>
              </a:rPr>
              <a:pPr/>
              <a:t>45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710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Agile Usage-Centered Design Steps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400" dirty="0" smtClean="0"/>
              <a:t>Gather group of programmers, analysts, users, testers, facilitator.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dirty="0" smtClean="0"/>
              <a:t>Document complaints of current system.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dirty="0" smtClean="0"/>
              <a:t>Determine important user roles.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dirty="0" smtClean="0"/>
              <a:t>Determine, prioritize, and describe tasks for each user role.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dirty="0" smtClean="0"/>
              <a:t>Group similar tasks into interaction contexts.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dirty="0" smtClean="0"/>
              <a:t>Associate each interaction context with a user interface for the system, and prototype the interaction context.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dirty="0" smtClean="0"/>
              <a:t>Step through and modify the prototype.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481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Planning Game from eXtreme Programming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F181561-60D5-402D-B96F-C5CB45586185}" type="slidenum">
              <a:rPr lang="en-US" smtClean="0">
                <a:cs typeface="Arial" pitchFamily="34" charset="0"/>
              </a:rPr>
              <a:pPr/>
              <a:t>46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8133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pic>
        <p:nvPicPr>
          <p:cNvPr id="48134" name="Picture 7" descr="Nonam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905000"/>
            <a:ext cx="84423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5" name="Rectangle 8"/>
          <p:cNvSpPr>
            <a:spLocks noChangeArrowheads="1"/>
          </p:cNvSpPr>
          <p:nvPr/>
        </p:nvSpPr>
        <p:spPr bwMode="auto">
          <a:xfrm>
            <a:off x="304800" y="51816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FIGURE 6-12</a:t>
            </a:r>
          </a:p>
          <a:p>
            <a:r>
              <a:rPr lang="en-US"/>
              <a:t>eXtreme Programming’s Planning Game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48131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371600"/>
          </a:xfrm>
        </p:spPr>
        <p:txBody>
          <a:bodyPr/>
          <a:lstStyle/>
          <a:p>
            <a:pPr algn="ctr"/>
            <a:r>
              <a:rPr lang="en-US" sz="6600" dirty="0" smtClean="0"/>
              <a:t>Thanks</a:t>
            </a:r>
            <a:endParaRPr lang="en-US" dirty="0" smtClean="0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F181561-60D5-402D-B96F-C5CB45586185}" type="slidenum">
              <a:rPr lang="en-US" smtClean="0">
                <a:cs typeface="Arial" pitchFamily="34" charset="0"/>
              </a:rPr>
              <a:pPr/>
              <a:t>47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8133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ACCF371-4950-45AA-8AD7-F27130373081}" type="slidenum">
              <a:rPr lang="en-US" smtClean="0">
                <a:cs typeface="Arial" pitchFamily="34" charset="0"/>
              </a:rPr>
              <a:pPr/>
              <a:t>5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6148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Process of Determining Requirements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Good Systems Analyst Characteristics:</a:t>
            </a:r>
          </a:p>
          <a:p>
            <a:pPr lvl="1" algn="just" eaLnBrk="1" hangingPunct="1">
              <a:defRPr/>
            </a:pPr>
            <a:r>
              <a:rPr lang="en-US" sz="2600" u="sng" dirty="0" smtClean="0"/>
              <a:t>Impertinence</a:t>
            </a:r>
            <a:r>
              <a:rPr lang="en-US" sz="2600" dirty="0" smtClean="0"/>
              <a:t>—question everything </a:t>
            </a:r>
          </a:p>
          <a:p>
            <a:pPr lvl="1" algn="just">
              <a:defRPr/>
            </a:pPr>
            <a:r>
              <a:rPr lang="en-US" sz="2600" u="sng" dirty="0" smtClean="0"/>
              <a:t>Impartiality</a:t>
            </a:r>
            <a:r>
              <a:rPr lang="en-US" sz="2600" dirty="0" smtClean="0"/>
              <a:t>—</a:t>
            </a:r>
            <a:r>
              <a:rPr lang="en-US" sz="2600" dirty="0" smtClean="0">
                <a:ea typeface="+mn-ea"/>
              </a:rPr>
              <a:t>consider all issues to find the best organizational solution</a:t>
            </a:r>
            <a:endParaRPr lang="en-US" sz="2600" dirty="0" smtClean="0"/>
          </a:p>
          <a:p>
            <a:pPr lvl="1" algn="just" eaLnBrk="1" hangingPunct="1">
              <a:defRPr/>
            </a:pPr>
            <a:r>
              <a:rPr lang="en-US" sz="2600" u="sng" spc="-100" dirty="0" smtClean="0"/>
              <a:t>Relaxing constraints</a:t>
            </a:r>
            <a:r>
              <a:rPr lang="en-US" sz="2600" spc="-100" dirty="0" smtClean="0"/>
              <a:t>—assume anything is possible</a:t>
            </a:r>
          </a:p>
          <a:p>
            <a:pPr lvl="1" algn="just" eaLnBrk="1" hangingPunct="1">
              <a:defRPr/>
            </a:pPr>
            <a:r>
              <a:rPr lang="en-US" sz="2600" u="sng" dirty="0" smtClean="0"/>
              <a:t>Attention to details</a:t>
            </a:r>
            <a:r>
              <a:rPr lang="en-US" sz="2600" spc="-100" dirty="0" smtClean="0"/>
              <a:t>—e</a:t>
            </a:r>
            <a:r>
              <a:rPr lang="en-US" sz="2600" dirty="0" smtClean="0"/>
              <a:t>very fact must fit</a:t>
            </a:r>
          </a:p>
          <a:p>
            <a:pPr lvl="1" algn="just">
              <a:defRPr/>
            </a:pPr>
            <a:r>
              <a:rPr lang="en-US" sz="2600" u="sng" dirty="0" smtClean="0"/>
              <a:t>Reframing</a:t>
            </a:r>
            <a:r>
              <a:rPr lang="en-US" sz="2600" dirty="0" smtClean="0"/>
              <a:t>—</a:t>
            </a:r>
            <a:r>
              <a:rPr lang="en-US" sz="2600" dirty="0" smtClean="0">
                <a:ea typeface="+mn-ea"/>
              </a:rPr>
              <a:t>challenge yourself to new </a:t>
            </a:r>
            <a:r>
              <a:rPr lang="en-US" sz="2600" dirty="0" smtClean="0">
                <a:ea typeface="+mn-ea"/>
              </a:rPr>
              <a:t>ways</a:t>
            </a:r>
            <a:endParaRPr lang="en-US" sz="2600" dirty="0" smtClean="0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6EE08FE-65C7-4785-BA46-532EB422ECDA}" type="slidenum">
              <a:rPr lang="en-US" smtClean="0">
                <a:cs typeface="Arial" pitchFamily="34" charset="0"/>
              </a:rPr>
              <a:pPr/>
              <a:t>6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7172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Deliverables and Outcomes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153400" cy="4800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Deliverables for Requirements Determination:</a:t>
            </a:r>
          </a:p>
          <a:p>
            <a:pPr lvl="1" algn="just" eaLnBrk="1" hangingPunct="1"/>
            <a:r>
              <a:rPr lang="en-US" u="sng" dirty="0" smtClean="0"/>
              <a:t>From interviews and observations</a:t>
            </a:r>
            <a:r>
              <a:rPr lang="en-US" dirty="0" smtClean="0"/>
              <a:t> — interview transcripts, observation notes, meeting minutes</a:t>
            </a:r>
          </a:p>
          <a:p>
            <a:pPr lvl="1" algn="just" eaLnBrk="1" hangingPunct="1"/>
            <a:r>
              <a:rPr lang="en-US" u="sng" dirty="0" smtClean="0"/>
              <a:t>From existing written documents </a:t>
            </a:r>
            <a:r>
              <a:rPr lang="en-US" dirty="0" smtClean="0"/>
              <a:t>— mission and strategy statements, business forms, procedure manuals, job descriptions, training manuals, system documentation, flowcharts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184A261-9EAF-4376-95C6-1EDDBAE55F08}" type="slidenum">
              <a:rPr lang="en-US" smtClean="0">
                <a:cs typeface="Arial" pitchFamily="34" charset="0"/>
              </a:rPr>
              <a:pPr/>
              <a:t>7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8196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Deliverables and Outcomes (Cont.)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1905000"/>
          </a:xfrm>
        </p:spPr>
        <p:txBody>
          <a:bodyPr/>
          <a:lstStyle/>
          <a:p>
            <a:pPr lvl="1" algn="just" eaLnBrk="1" hangingPunct="1"/>
            <a:r>
              <a:rPr lang="en-US" u="sng" dirty="0" smtClean="0"/>
              <a:t>From computerized sources</a:t>
            </a:r>
            <a:r>
              <a:rPr lang="en-US" dirty="0" smtClean="0"/>
              <a:t> — Joint Application Design session results, CASE repositories, reports from existing systems, displays and reports from system prototype</a:t>
            </a: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C8DD37F-20A6-4701-B6C5-B50450B3A7F8}" type="slidenum">
              <a:rPr lang="en-US" smtClean="0">
                <a:cs typeface="Arial" pitchFamily="34" charset="0"/>
              </a:rPr>
              <a:pPr/>
              <a:t>8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970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Methods for Determining System Requirements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820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Traditional Methods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Contemporary  </a:t>
            </a:r>
            <a:r>
              <a:rPr lang="en-US" sz="3600" b="1" dirty="0" smtClean="0"/>
              <a:t>Methods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Radical  Methods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Agile  Methodologies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Copyright © 2011 Pearson Education, Inc. Publishing as Prentice Hall 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FD0A4A2-3BEC-46AB-AF49-39839D10FE2A}" type="slidenum">
              <a:rPr lang="en-US" smtClean="0">
                <a:cs typeface="Arial" pitchFamily="34" charset="0"/>
              </a:rPr>
              <a:pPr/>
              <a:t>9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922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Chapter 6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1- Traditional </a:t>
            </a:r>
            <a:r>
              <a:rPr lang="en-US" sz="4000" dirty="0" smtClean="0"/>
              <a:t>Methods for Determining Requirements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Interviewing </a:t>
            </a:r>
          </a:p>
          <a:p>
            <a:pPr lvl="1" eaLnBrk="1" hangingPunct="1"/>
            <a:r>
              <a:rPr lang="en-US" sz="3600" dirty="0" smtClean="0"/>
              <a:t>individuals</a:t>
            </a:r>
            <a:endParaRPr lang="en-US" sz="3600" dirty="0" smtClean="0"/>
          </a:p>
          <a:p>
            <a:pPr lvl="1" eaLnBrk="1" hangingPunct="1"/>
            <a:r>
              <a:rPr lang="en-US" sz="3600" dirty="0" smtClean="0"/>
              <a:t>groups</a:t>
            </a:r>
            <a:endParaRPr lang="en-US" sz="3600" dirty="0" smtClean="0"/>
          </a:p>
          <a:p>
            <a:pPr eaLnBrk="1" hangingPunct="1"/>
            <a:r>
              <a:rPr lang="en-US" sz="4000" dirty="0" smtClean="0"/>
              <a:t>Observing workers</a:t>
            </a:r>
          </a:p>
          <a:p>
            <a:pPr eaLnBrk="1" hangingPunct="1"/>
            <a:r>
              <a:rPr lang="en-US" sz="4000" dirty="0" smtClean="0"/>
              <a:t>Studying business documents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Pixel">
  <a:themeElements>
    <a:clrScheme name="Pixel 11">
      <a:dk1>
        <a:srgbClr val="000000"/>
      </a:dk1>
      <a:lt1>
        <a:srgbClr val="FFFFFF"/>
      </a:lt1>
      <a:dk2>
        <a:srgbClr val="000000"/>
      </a:dk2>
      <a:lt2>
        <a:srgbClr val="779F92"/>
      </a:lt2>
      <a:accent1>
        <a:srgbClr val="33CCCC"/>
      </a:accent1>
      <a:accent2>
        <a:srgbClr val="9DC2D7"/>
      </a:accent2>
      <a:accent3>
        <a:srgbClr val="FFFFFF"/>
      </a:accent3>
      <a:accent4>
        <a:srgbClr val="000000"/>
      </a:accent4>
      <a:accent5>
        <a:srgbClr val="ADE2E2"/>
      </a:accent5>
      <a:accent6>
        <a:srgbClr val="8EB0C3"/>
      </a:accent6>
      <a:hlink>
        <a:srgbClr val="006666"/>
      </a:hlink>
      <a:folHlink>
        <a:srgbClr val="CCCCFF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D88CD9CFDA74385306FF0A67351CF" ma:contentTypeVersion="0" ma:contentTypeDescription="Create a new document." ma:contentTypeScope="" ma:versionID="9f0928b7be040d9dc0947c5158b537e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022916f55ab85163ee9a5069dec31d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DF4936F-756B-456B-A485-D0AB87B93704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7479E2AF-534B-431A-B09F-EB2625D63A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94858F9-8BD5-4A55-A255-72938E96713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DA760E0-97F4-422B-80CC-3B2BD08B1397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3209</TotalTime>
  <Words>2302</Words>
  <Application>Microsoft Office PowerPoint</Application>
  <PresentationFormat>On-screen Show (4:3)</PresentationFormat>
  <Paragraphs>420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Pixel</vt:lpstr>
      <vt:lpstr>Slide 1</vt:lpstr>
      <vt:lpstr>Learning Objectives</vt:lpstr>
      <vt:lpstr>Learning Objectives (Cont.)</vt:lpstr>
      <vt:lpstr>Performing Requirements Determination</vt:lpstr>
      <vt:lpstr>The Process of Determining Requirements</vt:lpstr>
      <vt:lpstr>Deliverables and Outcomes</vt:lpstr>
      <vt:lpstr>Deliverables and Outcomes (Cont.)</vt:lpstr>
      <vt:lpstr>Methods for Determining System Requirements</vt:lpstr>
      <vt:lpstr>1- Traditional Methods for Determining Requirements</vt:lpstr>
      <vt:lpstr>1.1- Interviewing and Listening</vt:lpstr>
      <vt:lpstr>Guidelines for Effective Interviewing</vt:lpstr>
      <vt:lpstr>Interviewing and Listening (Cont.)</vt:lpstr>
      <vt:lpstr>Choosing Interview Questions</vt:lpstr>
      <vt:lpstr>1.2- Interviewing Groups</vt:lpstr>
      <vt:lpstr>Interviewing Groups (Cont.)</vt:lpstr>
      <vt:lpstr>Nominal Group Technique (NGT)</vt:lpstr>
      <vt:lpstr>Nominal Group Technique (NGT)</vt:lpstr>
      <vt:lpstr>1.3- Directly Observing Users</vt:lpstr>
      <vt:lpstr>1.4- Analyzing Procedures and Other Documents</vt:lpstr>
      <vt:lpstr>Analyzing Procedures and Other Documents (Cont.)</vt:lpstr>
      <vt:lpstr>Analyzing Procedures and Other Documents (Cont.)</vt:lpstr>
      <vt:lpstr>Analyzing Procedures and Other Documents (Cont.)</vt:lpstr>
      <vt:lpstr>Analyzing Procedures and Other Documents (Cont.)</vt:lpstr>
      <vt:lpstr>Analyzing Procedures and Other Documents (Cont.)</vt:lpstr>
      <vt:lpstr>Analyzing Procedures and Other Documents (Cont.)</vt:lpstr>
      <vt:lpstr>Analyzing Procedures and Other Documents (Cont.)</vt:lpstr>
      <vt:lpstr>Analyzing Procedures and Other Documents (Cont.)</vt:lpstr>
      <vt:lpstr>2- Contemporary Methods for Determining System Requirements</vt:lpstr>
      <vt:lpstr>Contemporary Methods for Determining System Requirements (Cont.)</vt:lpstr>
      <vt:lpstr>2.1- Joint Application Design (JAD)</vt:lpstr>
      <vt:lpstr>JAD (Cont.)</vt:lpstr>
      <vt:lpstr>JAD (Cont.)</vt:lpstr>
      <vt:lpstr>JAD (Cont.)</vt:lpstr>
      <vt:lpstr>2.2- CASE Tools During JAD</vt:lpstr>
      <vt:lpstr>2.3- Using Prototyping During Requirements Determination</vt:lpstr>
      <vt:lpstr>Using Prototyping During Requirements Determination (Cont.)</vt:lpstr>
      <vt:lpstr>Using Prototyping During Requirements Determination (Cont.)</vt:lpstr>
      <vt:lpstr>3- Radical Methods for Determining System Requirements</vt:lpstr>
      <vt:lpstr>Radical Methods for Determining System Requirements (Cont.)</vt:lpstr>
      <vt:lpstr>Identifying Processes to  Reengineer</vt:lpstr>
      <vt:lpstr>Disruptive Technologies</vt:lpstr>
      <vt:lpstr>Disruptive Technologies (Cont.)</vt:lpstr>
      <vt:lpstr>Requirements Determination using Agile Methodologies</vt:lpstr>
      <vt:lpstr>Continual User Involvement</vt:lpstr>
      <vt:lpstr>Agile Usage-Centered Design Steps</vt:lpstr>
      <vt:lpstr>The Planning Game from eXtreme Programming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Determining System Requirements.</dc:title>
  <dc:creator>Mike Mitri</dc:creator>
  <cp:lastModifiedBy>Stars</cp:lastModifiedBy>
  <cp:revision>341</cp:revision>
  <cp:lastPrinted>1601-01-01T00:00:00Z</cp:lastPrinted>
  <dcterms:created xsi:type="dcterms:W3CDTF">2000-04-11T00:26:26Z</dcterms:created>
  <dcterms:modified xsi:type="dcterms:W3CDTF">2014-03-25T06:20:20Z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